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wmf" ContentType="image/x-wmf"/>
  <Override PartName="/ppt/media/image13.wmf" ContentType="image/x-wmf"/>
  <Override PartName="/ppt/media/image8.wmf" ContentType="image/x-wmf"/>
  <Override PartName="/ppt/media/image12.wmf" ContentType="image/x-wmf"/>
  <Override PartName="/ppt/media/image7.wmf" ContentType="image/x-wmf"/>
  <Override PartName="/ppt/media/image11.wmf" ContentType="image/x-wmf"/>
  <Override PartName="/ppt/media/image6.wmf" ContentType="image/x-wmf"/>
  <Override PartName="/ppt/media/image20.png" ContentType="image/png"/>
  <Override PartName="/ppt/media/image2.wmf" ContentType="image/x-wmf"/>
  <Override PartName="/ppt/media/image19.png" ContentType="image/png"/>
  <Override PartName="/ppt/media/image18.jpeg" ContentType="image/jpeg"/>
  <Override PartName="/ppt/media/image17.png" ContentType="image/png"/>
  <Override PartName="/ppt/media/image16.wmf" ContentType="image/x-wmf"/>
  <Override PartName="/ppt/media/image15.wmf" ContentType="image/x-wmf"/>
  <Override PartName="/ppt/media/image14.wmf" ContentType="image/x-wmf"/>
  <Override PartName="/ppt/media/image1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10.wmf" ContentType="image/x-wmf"/>
  <Override PartName="/ppt/slideLayouts/_rels/slideLayout6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</p:sldMasterIdLst>
  <p:notesMasterIdLst>
    <p:notesMasterId r:id="rId18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notesMaster" Target="notesMasters/notesMaster1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A2F865D-141F-4E60-B92A-DF3331C0898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2800" cy="448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BE1659-A3A3-4859-A6F6-5303B48F138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3000" cy="3420000"/>
          </a:xfrm>
          <a:prstGeom prst="rect">
            <a:avLst/>
          </a:prstGeom>
          <a:ln w="0">
            <a:noFill/>
          </a:ln>
        </p:spPr>
      </p:sp>
      <p:sp>
        <p:nvSpPr>
          <p:cNvPr id="69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7400" cy="4105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5.wmf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4720" cy="42192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13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6080" cy="6843600"/>
          </a:xfrm>
          <a:prstGeom prst="rect">
            <a:avLst/>
          </a:prstGeom>
          <a:ln w="0">
            <a:noFill/>
          </a:ln>
        </p:spPr>
      </p:pic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3400" cy="1460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2880" cy="43790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Quiz, due tonight!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P3,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scores released later this week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exam, </a:t>
            </a:r>
            <a:r>
              <a:rPr b="1" lang="en-US" sz="3200" spc="-1" strike="noStrike">
                <a:latin typeface="Arial"/>
              </a:rPr>
              <a:t>read the instructions</a:t>
            </a:r>
            <a:r>
              <a:rPr b="0" lang="en-US" sz="3200" spc="-1" strike="noStrike">
                <a:latin typeface="Arial"/>
              </a:rPr>
              <a:t>,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Regrade Requests: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March 19 (2 pages of equations front and back)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120" cy="11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760" cy="11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120" cy="39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your </a:t>
            </a:r>
            <a:r>
              <a:rPr b="1" lang="en-US" sz="3200" spc="-1" strike="noStrike">
                <a:latin typeface="Arial"/>
              </a:rPr>
              <a:t>answers are in the boxes</a:t>
            </a:r>
            <a:r>
              <a:rPr b="0" lang="en-US" sz="3200" spc="-1" strike="noStrike">
                <a:latin typeface="Arial"/>
              </a:rPr>
              <a:t>, put it in the box on YOUR LEFT;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</a:t>
            </a:r>
            <a:r>
              <a:rPr b="1" lang="en-US" sz="3200" spc="-1" strike="noStrike">
                <a:latin typeface="Arial"/>
              </a:rPr>
              <a:t>wrote answers on scratch paper</a:t>
            </a:r>
            <a:r>
              <a:rPr b="0" lang="en-US" sz="3200" spc="-1" strike="noStrike">
                <a:latin typeface="Arial"/>
              </a:rPr>
              <a:t>,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Box anything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your name on any scratch sheets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Staple scratch sheets with answers to the exam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No answers on Scratch | Answers on Scratch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I do not need the crib/note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400" cy="11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2400" cy="39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659440" cy="91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Final Exam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5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everything you want to be graded on the </a:t>
            </a:r>
            <a:r>
              <a:rPr b="1" lang="en-US" sz="3200" spc="-1" strike="noStrike">
                <a:latin typeface="Arial"/>
              </a:rPr>
              <a:t>answer sheet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10 pm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Problem 2 (d) we meant for you to solve for \dot{u}^E (but, if </a:t>
            </a:r>
            <a:r>
              <a:rPr b="0" lang="en-US" sz="3200" spc="-1" strike="noStrike">
                <a:latin typeface="Arial"/>
              </a:rPr>
              <a:t>you already solved for \ddot{x}_E, we will accept that answer)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Problem 4, parts 1, 2, and 3, you don’t need to choose a </a:t>
            </a:r>
            <a:r>
              <a:rPr b="0" lang="en-US" sz="3200" spc="-1" strike="noStrike">
                <a:latin typeface="Arial"/>
              </a:rPr>
              <a:t>numerical value, just choose either k_a, or k_r (and justify it </a:t>
            </a:r>
            <a:r>
              <a:rPr b="0" lang="en-US" sz="3200" spc="-1" strike="noStrike">
                <a:latin typeface="Arial"/>
              </a:rPr>
              <a:t>according to the instructions)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Problem 5, there is a typo: f_r is the same thing as f_b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Problem 5.1 C_L_0, C_D_0 and T_0 are the Lift Coefficient, </a:t>
            </a:r>
            <a:r>
              <a:rPr b="0" lang="en-US" sz="3200" spc="-1" strike="noStrike">
                <a:latin typeface="Arial"/>
              </a:rPr>
              <a:t>Drag Coefficient and Thrust at trim.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 (May the fourth be with you!)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52" name="" descr=""/>
          <p:cNvPicPr/>
          <p:nvPr/>
        </p:nvPicPr>
        <p:blipFill>
          <a:blip r:embed="rId1"/>
          <a:stretch/>
        </p:blipFill>
        <p:spPr>
          <a:xfrm>
            <a:off x="6629400" y="5257800"/>
            <a:ext cx="2514600" cy="1571400"/>
          </a:xfrm>
          <a:prstGeom prst="rect">
            <a:avLst/>
          </a:prstGeom>
          <a:ln w="0">
            <a:noFill/>
          </a:ln>
        </p:spPr>
      </p:pic>
      <p:sp>
        <p:nvSpPr>
          <p:cNvPr id="653" name=""/>
          <p:cNvSpPr txBox="1"/>
          <p:nvPr/>
        </p:nvSpPr>
        <p:spPr>
          <a:xfrm>
            <a:off x="-6840" y="5825880"/>
            <a:ext cx="62798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SCRATCH in LEFT BIN </a:t>
            </a:r>
            <a:r>
              <a:rPr b="0" lang="en-US" sz="1800" spc="-1" strike="noStrike">
                <a:latin typeface="Arial"/>
              </a:rPr>
              <a:t>|||||||||||||||||| NO SCRATCH in </a:t>
            </a:r>
            <a:r>
              <a:rPr b="0" lang="en-US" sz="1800" spc="-1" strike="noStrike">
                <a:latin typeface="Arial"/>
              </a:rPr>
              <a:t>RIGHT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1680" cy="113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1680" cy="396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2040" cy="11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2040" cy="39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1680" cy="113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1680" cy="396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228600" y="-91440"/>
            <a:ext cx="8888040" cy="187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Final Exam</a:t>
            </a:r>
            <a:br>
              <a:rPr sz="4400"/>
            </a:br>
            <a:r>
              <a:rPr b="0" lang="en-US" sz="4400" spc="-1" strike="noStrike">
                <a:latin typeface="Arial"/>
              </a:rPr>
              <a:t>(distraction-reduced environment)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 space between you and your neighbor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6:15, you may turn over the exam, read the instructions, and sign it.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6:16, you may begin.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everything you want to be graded on the 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nswer sheet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8:45 pm for students without time accommodations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10 pm for students with 1.5 time accommodations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 (May the fourth be with you!)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P4 due next Monday (re-download if you want to do the bonus)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Final: Saturday, May 4, 7:30-10pm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you’re interested in serving as a TF, please fill out the form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23</a:t>
            </a:r>
            <a:r>
              <a:rPr b="0" lang="en-US" sz="4400" spc="-1" strike="noStrike" baseline="33000">
                <a:latin typeface="Arial"/>
              </a:rPr>
              <a:t>rd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FCQs open through 4/30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Feedback: What was most helpful for learning aircraft dynamics? What was least helpful?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P4 due 4/29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16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W7 due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P4: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Please put everything that needs to be graded in the report pdf! (This will make the TAs’ lives easier)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Please only turn in the documents requested in the assignment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457920" y="173808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Grade distribution</a:t>
            </a: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due dates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68" name="" descr=""/>
          <p:cNvPicPr/>
          <p:nvPr/>
        </p:nvPicPr>
        <p:blipFill>
          <a:blip r:embed="rId1"/>
          <a:stretch/>
        </p:blipFill>
        <p:spPr>
          <a:xfrm>
            <a:off x="0" y="2057400"/>
            <a:ext cx="9141480" cy="26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45615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2024-05-05T13:02:01Z</dcterms:modified>
  <cp:revision>359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